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4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9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1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55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5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70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56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45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4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76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6B796CC-F59E-4DBD-B91A-6E5B8DF6B50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960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9EC4D-DC0B-4750-A219-A6DA1B540858}" type="datetimeFigureOut">
              <a:rPr lang="en-US" smtClean="0"/>
              <a:t>3/1/2017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2762A-D145-4C63-B50B-8930D497F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8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Empires</a:t>
            </a:r>
            <a:endParaRPr lang="en-US" dirty="0"/>
          </a:p>
        </p:txBody>
      </p:sp>
      <p:pic>
        <p:nvPicPr>
          <p:cNvPr id="1026" name="Picture 2" descr="C:\Users\Gary Ferguson\Documents\History 101, World Civ. to 1500\Maps\Empires in the Eastern Hemisphere, 1000 B.C.E.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05" y="1600200"/>
            <a:ext cx="770579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90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Eastern Zhou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By 722 B.C.E. the power of the royal family was weakening due to wars and internal  issues</a:t>
            </a:r>
          </a:p>
          <a:p>
            <a:r>
              <a:rPr lang="en-US" dirty="0" smtClean="0"/>
              <a:t>Regional lords gained more power</a:t>
            </a:r>
          </a:p>
          <a:p>
            <a:r>
              <a:rPr lang="en-US" dirty="0" smtClean="0"/>
              <a:t>Regional lords battled each other from 403 to 221 B.C.E. for power during the “</a:t>
            </a:r>
            <a:r>
              <a:rPr lang="en-US" i="1" dirty="0" smtClean="0"/>
              <a:t>Warring States” </a:t>
            </a:r>
            <a:r>
              <a:rPr lang="en-US" dirty="0" smtClean="0"/>
              <a:t>period</a:t>
            </a:r>
            <a:endParaRPr lang="en-US" dirty="0"/>
          </a:p>
        </p:txBody>
      </p:sp>
      <p:pic>
        <p:nvPicPr>
          <p:cNvPr id="2050" name="Picture 2" descr="C:\Users\Gary Ferguson\Documents\History 101, World Civ. to 1500\Maps\Map of Eastern Zhou Dynast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425" y="2514599"/>
            <a:ext cx="4083575" cy="286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9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 dirty="0"/>
              <a:t>Four Great Systems </a:t>
            </a:r>
            <a:br>
              <a:rPr lang="en-US" altLang="en-US" sz="3600" dirty="0"/>
            </a:br>
            <a:r>
              <a:rPr lang="en-US" altLang="en-US" sz="3600" dirty="0"/>
              <a:t>of </a:t>
            </a:r>
            <a:br>
              <a:rPr lang="en-US" altLang="en-US" sz="3600" dirty="0"/>
            </a:br>
            <a:r>
              <a:rPr lang="en-US" altLang="en-US" sz="3600" dirty="0"/>
              <a:t>Thought and Religion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sz="2800" dirty="0" smtClean="0"/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Chinese </a:t>
            </a:r>
            <a:r>
              <a:rPr lang="en-US" altLang="en-US" sz="2800" dirty="0"/>
              <a:t>Philosophy – includes Confucianism, </a:t>
            </a:r>
            <a:r>
              <a:rPr lang="en-US" altLang="en-US" sz="2800" dirty="0" smtClean="0"/>
              <a:t>	Daoism </a:t>
            </a:r>
            <a:r>
              <a:rPr lang="en-US" altLang="en-US" sz="2800" dirty="0"/>
              <a:t>and </a:t>
            </a:r>
            <a:r>
              <a:rPr lang="en-US" altLang="en-US" sz="2800" dirty="0" smtClean="0"/>
              <a:t>Legalism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Indian Religion – includes Hinduism, </a:t>
            </a:r>
            <a:r>
              <a:rPr lang="en-US" altLang="en-US" sz="2800" dirty="0" smtClean="0"/>
              <a:t>Jains and 	Buddhism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Hebrew Monotheism – includes </a:t>
            </a:r>
            <a:r>
              <a:rPr lang="en-US" altLang="en-US" sz="2800" dirty="0" smtClean="0"/>
              <a:t>Christianity and 	Islam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Greek Philosophy – beginning of intellectual 	thought, science and </a:t>
            </a:r>
            <a:r>
              <a:rPr lang="en-US" altLang="en-US" sz="2800" dirty="0" smtClean="0"/>
              <a:t>philosophy 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5156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Confucius</a:t>
            </a:r>
            <a:endParaRPr lang="en-US" alt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rmAutofit lnSpcReduction="10000"/>
          </a:bodyPr>
          <a:lstStyle/>
          <a:p>
            <a:r>
              <a:rPr lang="en-US" altLang="en-US" sz="2400" dirty="0"/>
              <a:t>Born </a:t>
            </a:r>
            <a:r>
              <a:rPr lang="en-US" altLang="en-US" sz="2400" dirty="0" smtClean="0"/>
              <a:t>in 551 </a:t>
            </a:r>
            <a:r>
              <a:rPr lang="en-US" altLang="en-US" sz="2400" dirty="0"/>
              <a:t>B.C.E. </a:t>
            </a:r>
            <a:r>
              <a:rPr lang="en-US" altLang="en-US" sz="2400" dirty="0" smtClean="0"/>
              <a:t>to a lower noble family in northeastern </a:t>
            </a:r>
            <a:r>
              <a:rPr lang="en-US" altLang="en-US" sz="2400" dirty="0"/>
              <a:t>China</a:t>
            </a:r>
          </a:p>
          <a:p>
            <a:r>
              <a:rPr lang="en-US" altLang="en-US" sz="2400" dirty="0" smtClean="0"/>
              <a:t>A teacher </a:t>
            </a:r>
            <a:r>
              <a:rPr lang="en-US" altLang="en-US" sz="2400" dirty="0"/>
              <a:t>and </a:t>
            </a:r>
            <a:r>
              <a:rPr lang="en-US" altLang="en-US" sz="2400" dirty="0" smtClean="0"/>
              <a:t>scholar</a:t>
            </a:r>
          </a:p>
          <a:p>
            <a:r>
              <a:rPr lang="en-US" altLang="en-US" sz="2400" dirty="0" smtClean="0"/>
              <a:t>Lived during the later part of the Spring and Autumn Period of China</a:t>
            </a:r>
          </a:p>
          <a:p>
            <a:r>
              <a:rPr lang="en-US" altLang="en-US" sz="2400" i="1" dirty="0" smtClean="0"/>
              <a:t>“Analects”</a:t>
            </a:r>
            <a:r>
              <a:rPr lang="en-US" altLang="en-US" sz="2400" dirty="0" smtClean="0"/>
              <a:t> are a collection of his teachings written by his disciples </a:t>
            </a:r>
          </a:p>
          <a:p>
            <a:r>
              <a:rPr lang="en-US" sz="2400" dirty="0"/>
              <a:t>Died in 479 B.C.E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4106" name="Picture 10" descr="http://www.crystalinks.com/kongzi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1905000"/>
            <a:ext cx="2700337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218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Teachings of Confucius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Sought social </a:t>
            </a:r>
            <a:r>
              <a:rPr lang="en-US" altLang="en-US" dirty="0" smtClean="0"/>
              <a:t>harmony</a:t>
            </a:r>
          </a:p>
          <a:p>
            <a:r>
              <a:rPr lang="en-US" altLang="en-US" dirty="0" smtClean="0"/>
              <a:t>Rulers should treat people with kindness, respect and love</a:t>
            </a:r>
          </a:p>
          <a:p>
            <a:r>
              <a:rPr lang="en-US" altLang="en-US" dirty="0" smtClean="0"/>
              <a:t>People should respect their rulers as they do their </a:t>
            </a:r>
            <a:r>
              <a:rPr lang="en-US" altLang="en-US" dirty="0"/>
              <a:t>parents </a:t>
            </a:r>
            <a:endParaRPr lang="en-US" altLang="en-US" dirty="0" smtClean="0"/>
          </a:p>
          <a:p>
            <a:r>
              <a:rPr lang="en-US" altLang="en-US" dirty="0" smtClean="0"/>
              <a:t>Believed </a:t>
            </a:r>
            <a:r>
              <a:rPr lang="en-US" altLang="en-US" dirty="0"/>
              <a:t>in the natural goodness of human beings</a:t>
            </a:r>
          </a:p>
          <a:p>
            <a:endParaRPr lang="en-US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362200"/>
            <a:ext cx="4263103" cy="2851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45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Teachings of Confucius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Believed that evil was a result of the breakdown of the feudal system</a:t>
            </a:r>
          </a:p>
          <a:p>
            <a:r>
              <a:rPr lang="en-US" dirty="0" smtClean="0"/>
              <a:t>People should treat others as they would like to be treated</a:t>
            </a:r>
          </a:p>
          <a:p>
            <a:r>
              <a:rPr lang="en-US" altLang="en-US" dirty="0" smtClean="0"/>
              <a:t>Believed good </a:t>
            </a:r>
            <a:r>
              <a:rPr lang="en-US" altLang="en-US" dirty="0"/>
              <a:t>government requires good men</a:t>
            </a:r>
            <a:endParaRPr lang="en-US" dirty="0"/>
          </a:p>
          <a:p>
            <a:r>
              <a:rPr lang="en-US" dirty="0" smtClean="0"/>
              <a:t>Believed correct behavior would bring order and stability</a:t>
            </a:r>
          </a:p>
          <a:p>
            <a:r>
              <a:rPr lang="en-US" dirty="0" smtClean="0"/>
              <a:t>His teachings were ignored while he was alive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2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Confucianism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6 million followers in the world</a:t>
            </a:r>
          </a:p>
          <a:p>
            <a:r>
              <a:rPr lang="en-US" dirty="0" smtClean="0"/>
              <a:t>99.4 percent are in Asia</a:t>
            </a:r>
          </a:p>
          <a:p>
            <a:r>
              <a:rPr lang="en-US" dirty="0" smtClean="0"/>
              <a:t>Primary followers are in China and Taiwan</a:t>
            </a:r>
          </a:p>
          <a:p>
            <a:r>
              <a:rPr lang="en-US" dirty="0" smtClean="0"/>
              <a:t>Korea has the largest population of followers outside of China</a:t>
            </a:r>
          </a:p>
          <a:p>
            <a:r>
              <a:rPr lang="en-US" dirty="0" smtClean="0"/>
              <a:t>Followers also present in Japan and Vietnam</a:t>
            </a:r>
          </a:p>
          <a:p>
            <a:r>
              <a:rPr lang="en-US" dirty="0" smtClean="0"/>
              <a:t>“Life is really simple, but we insist on making it complicated”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1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Laozi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Born in the 6</a:t>
            </a:r>
            <a:r>
              <a:rPr lang="en-US" baseline="30000" dirty="0" smtClean="0"/>
              <a:t>th</a:t>
            </a:r>
            <a:r>
              <a:rPr lang="en-US" dirty="0" smtClean="0"/>
              <a:t> century B.C.E.</a:t>
            </a:r>
          </a:p>
          <a:p>
            <a:r>
              <a:rPr lang="en-US" dirty="0" smtClean="0"/>
              <a:t>A contemporary of Confucius and believed to be his teacher</a:t>
            </a:r>
          </a:p>
          <a:p>
            <a:r>
              <a:rPr lang="en-US" dirty="0" smtClean="0"/>
              <a:t>A scholar and writer</a:t>
            </a:r>
          </a:p>
          <a:p>
            <a:r>
              <a:rPr lang="en-US" dirty="0" smtClean="0"/>
              <a:t>Work as the Keeper of the Archives for the Zhou royal court </a:t>
            </a:r>
          </a:p>
          <a:p>
            <a:r>
              <a:rPr lang="en-US" dirty="0" smtClean="0"/>
              <a:t>Died in 531 B.C.E.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4122208" cy="309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259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Daoism (Taoism)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 smtClean="0"/>
              <a:t>Founded on the teachings of Laozi</a:t>
            </a:r>
          </a:p>
          <a:p>
            <a:r>
              <a:rPr lang="en-US" altLang="en-US" dirty="0" smtClean="0"/>
              <a:t>Author of the Tao </a:t>
            </a:r>
            <a:r>
              <a:rPr lang="en-US" altLang="en-US" dirty="0" err="1" smtClean="0"/>
              <a:t>Te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Ching</a:t>
            </a:r>
            <a:endParaRPr lang="en-US" altLang="en-US" dirty="0" smtClean="0"/>
          </a:p>
          <a:p>
            <a:r>
              <a:rPr lang="en-US" altLang="en-US" dirty="0" smtClean="0"/>
              <a:t>Explained his teachings through paradox, analogy, repetition, ancient sayings and rhyme </a:t>
            </a:r>
          </a:p>
          <a:p>
            <a:r>
              <a:rPr lang="en-US" altLang="en-US" dirty="0" smtClean="0"/>
              <a:t>Focuses on the individual and spiritual life</a:t>
            </a:r>
          </a:p>
          <a:p>
            <a:endParaRPr lang="en-US" altLang="en-US" dirty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dirty="0"/>
          </a:p>
        </p:txBody>
      </p:sp>
      <p:pic>
        <p:nvPicPr>
          <p:cNvPr id="3075" name="Picture 3" descr="C:\Users\Gary Ferguson\Documents\History 101, World Civ. to 1500\Photos and Illustrations\Daois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936" y="1600200"/>
            <a:ext cx="3516664" cy="423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59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Teachings of Laozi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/>
              <a:t>Promoted the “</a:t>
            </a:r>
            <a:r>
              <a:rPr lang="en-US" altLang="en-US" i="1" dirty="0"/>
              <a:t>Dao, </a:t>
            </a:r>
            <a:r>
              <a:rPr lang="en-US" altLang="en-US" dirty="0"/>
              <a:t>” or way</a:t>
            </a:r>
          </a:p>
          <a:p>
            <a:r>
              <a:rPr lang="en-US" altLang="en-US" dirty="0"/>
              <a:t>Promoted a simple life without desires</a:t>
            </a:r>
          </a:p>
          <a:p>
            <a:r>
              <a:rPr lang="en-US" altLang="en-US" dirty="0"/>
              <a:t>Believed knowledge interfered with the </a:t>
            </a:r>
            <a:r>
              <a:rPr lang="en-US" altLang="en-US" i="1" dirty="0"/>
              <a:t>Dao</a:t>
            </a:r>
          </a:p>
          <a:p>
            <a:r>
              <a:rPr lang="en-US" dirty="0" smtClean="0"/>
              <a:t>Life and death are two aspects of reality; the yin and yang</a:t>
            </a:r>
          </a:p>
          <a:p>
            <a:r>
              <a:rPr lang="en-US" dirty="0" smtClean="0"/>
              <a:t>Death is simply a transition from being to non-being</a:t>
            </a:r>
          </a:p>
          <a:p>
            <a:r>
              <a:rPr lang="en-US" dirty="0" smtClean="0"/>
              <a:t>Does not emphasize rigid rituals and social order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501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Daoism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About 20 </a:t>
            </a:r>
            <a:r>
              <a:rPr lang="en-US" dirty="0"/>
              <a:t>million followers in the world</a:t>
            </a:r>
          </a:p>
          <a:p>
            <a:r>
              <a:rPr lang="en-US" dirty="0" smtClean="0"/>
              <a:t>There are about 30,000 followers in North America</a:t>
            </a:r>
            <a:endParaRPr lang="en-US" dirty="0"/>
          </a:p>
          <a:p>
            <a:r>
              <a:rPr lang="en-US" dirty="0"/>
              <a:t>Primary followers are in China and Taiwan</a:t>
            </a:r>
          </a:p>
          <a:p>
            <a:r>
              <a:rPr lang="en-US" dirty="0" smtClean="0"/>
              <a:t>Many practice in conjunction with Confucianism, Buddhism and other religions</a:t>
            </a:r>
          </a:p>
          <a:p>
            <a:r>
              <a:rPr lang="en-US" dirty="0"/>
              <a:t>1 of the 5 religious doctrines officially recognized by the People’s Republic of China and </a:t>
            </a:r>
            <a:r>
              <a:rPr lang="en-US" dirty="0" smtClean="0"/>
              <a:t>Taiwan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0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Eastern Zhou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period of 771 – 476 B.C.E. is known as the </a:t>
            </a:r>
            <a:r>
              <a:rPr lang="en-US" i="1" dirty="0" smtClean="0"/>
              <a:t>Spring and Autumn </a:t>
            </a:r>
            <a:r>
              <a:rPr lang="en-US" dirty="0" smtClean="0"/>
              <a:t>of the Zhou dynasty</a:t>
            </a:r>
          </a:p>
          <a:p>
            <a:r>
              <a:rPr lang="en-US" dirty="0" smtClean="0"/>
              <a:t>Last attempt of Zhou rulers to consolidate and centralize their power</a:t>
            </a:r>
          </a:p>
          <a:p>
            <a:r>
              <a:rPr lang="en-US" dirty="0" smtClean="0"/>
              <a:t>Made governmental reforms in the regions they controlled</a:t>
            </a:r>
          </a:p>
          <a:p>
            <a:r>
              <a:rPr lang="en-US" dirty="0" smtClean="0"/>
              <a:t>Created a system of registering peasants for tax purposes and army conscription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7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Warring Years (481 – 221 B.C.E.)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state relied a core of professional troops supported by conscripted peasants</a:t>
            </a:r>
          </a:p>
          <a:p>
            <a:r>
              <a:rPr lang="en-US" dirty="0" smtClean="0"/>
              <a:t>Armies used iron armor,  weapons and crossbows</a:t>
            </a:r>
          </a:p>
          <a:p>
            <a:r>
              <a:rPr lang="en-US" dirty="0" smtClean="0"/>
              <a:t>Large state armies contained nearly 1 million men</a:t>
            </a:r>
          </a:p>
          <a:p>
            <a:r>
              <a:rPr lang="en-US" dirty="0" smtClean="0"/>
              <a:t>Agricultural revolution in the Yellow River Valley led to an increase in the population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144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Zhou Agricultural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Regional lords allowed peasants to own land in return for taxes and military service</a:t>
            </a:r>
          </a:p>
          <a:p>
            <a:r>
              <a:rPr lang="en-US" dirty="0" smtClean="0"/>
              <a:t>Introduced new technologies, such as crop rotation, canals and irrigation systems</a:t>
            </a:r>
          </a:p>
          <a:p>
            <a:r>
              <a:rPr lang="en-US" dirty="0" smtClean="0"/>
              <a:t>Wheat, millet and rice were the main staple crops grown</a:t>
            </a:r>
          </a:p>
          <a:p>
            <a:r>
              <a:rPr lang="en-US" dirty="0" smtClean="0"/>
              <a:t>The population increase led to diminished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14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of the Zhou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Continued conflict and warfare between the seven states weakened the power of the king</a:t>
            </a:r>
          </a:p>
          <a:p>
            <a:r>
              <a:rPr lang="en-US" dirty="0" smtClean="0"/>
              <a:t>Power became more focused with regional lords instead of the king</a:t>
            </a:r>
          </a:p>
          <a:p>
            <a:r>
              <a:rPr lang="en-US" dirty="0" smtClean="0"/>
              <a:t>People looked to the local lord rather than the king for protection</a:t>
            </a:r>
          </a:p>
          <a:p>
            <a:r>
              <a:rPr lang="en-US" dirty="0" smtClean="0"/>
              <a:t>In 256 B.C.E. the army of the Qin captured the city of </a:t>
            </a:r>
            <a:r>
              <a:rPr lang="en-US" dirty="0" err="1" smtClean="0"/>
              <a:t>Chengzhou</a:t>
            </a:r>
            <a:r>
              <a:rPr lang="en-US" dirty="0" smtClean="0"/>
              <a:t> and King Nan was killed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175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Upanishads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/>
              <a:t>A later Vedic text promoted from 800 – 500 B.C.E.</a:t>
            </a:r>
          </a:p>
          <a:p>
            <a:r>
              <a:rPr lang="en-US" dirty="0"/>
              <a:t>Place  a new emphasis on knowledge over ritual </a:t>
            </a:r>
            <a:r>
              <a:rPr lang="en-US" dirty="0" smtClean="0"/>
              <a:t>practices</a:t>
            </a:r>
          </a:p>
          <a:p>
            <a:r>
              <a:rPr lang="en-US" dirty="0" smtClean="0"/>
              <a:t>Presented immortality as an escape from existence</a:t>
            </a:r>
          </a:p>
          <a:p>
            <a:r>
              <a:rPr lang="en-US" dirty="0" smtClean="0"/>
              <a:t>Centered on the nature and mental actions  of  the individual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646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Upanishads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 smtClean="0"/>
              <a:t>Believed the “</a:t>
            </a:r>
            <a:r>
              <a:rPr lang="en-US" i="1" dirty="0" smtClean="0"/>
              <a:t>samara,” or</a:t>
            </a:r>
            <a:r>
              <a:rPr lang="en-US" dirty="0" smtClean="0"/>
              <a:t> cycle of life and death, was never ending</a:t>
            </a:r>
          </a:p>
          <a:p>
            <a:r>
              <a:rPr lang="en-US" dirty="0" smtClean="0"/>
              <a:t>Created the concept of “</a:t>
            </a:r>
            <a:r>
              <a:rPr lang="en-US" i="1" dirty="0" smtClean="0"/>
              <a:t>karma</a:t>
            </a:r>
            <a:r>
              <a:rPr lang="en-US" dirty="0" smtClean="0"/>
              <a:t>” to counter  the samara</a:t>
            </a:r>
          </a:p>
          <a:p>
            <a:r>
              <a:rPr lang="en-US" dirty="0" smtClean="0"/>
              <a:t>Emphasized good deeds over bad deeds</a:t>
            </a:r>
          </a:p>
          <a:p>
            <a:r>
              <a:rPr lang="en-US" dirty="0" smtClean="0"/>
              <a:t>The concept of “</a:t>
            </a:r>
            <a:r>
              <a:rPr lang="en-US" i="1" dirty="0" smtClean="0"/>
              <a:t>dharma”</a:t>
            </a:r>
            <a:r>
              <a:rPr lang="en-US" dirty="0" smtClean="0"/>
              <a:t> gave acceptance to the actions of individuals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79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Old Classes, or </a:t>
            </a:r>
            <a:r>
              <a:rPr lang="en-US" i="1" dirty="0" err="1" smtClean="0"/>
              <a:t>Varnas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Brahman priest interpreted the Vedic text for the commoners</a:t>
            </a:r>
          </a:p>
          <a:p>
            <a:r>
              <a:rPr lang="en-US" dirty="0" smtClean="0"/>
              <a:t>The Kshatriya,  or warrior  class, was the nobility or ruling class</a:t>
            </a:r>
          </a:p>
          <a:p>
            <a:r>
              <a:rPr lang="en-US" dirty="0" smtClean="0"/>
              <a:t>The commoners</a:t>
            </a:r>
          </a:p>
          <a:p>
            <a:r>
              <a:rPr lang="en-US" dirty="0" smtClean="0"/>
              <a:t>The laborers </a:t>
            </a:r>
          </a:p>
          <a:p>
            <a:r>
              <a:rPr lang="en-US" dirty="0" smtClean="0"/>
              <a:t>Each “</a:t>
            </a:r>
            <a:r>
              <a:rPr lang="en-US" i="1" dirty="0" smtClean="0"/>
              <a:t>Janis”</a:t>
            </a:r>
            <a:r>
              <a:rPr lang="en-US" dirty="0" smtClean="0"/>
              <a:t>, or sub-class was divided </a:t>
            </a:r>
            <a:endParaRPr lang="en-US" dirty="0"/>
          </a:p>
        </p:txBody>
      </p:sp>
      <p:pic>
        <p:nvPicPr>
          <p:cNvPr id="1026" name="Picture 2" descr="C:\Users\Gary Ferguson\Documents\History 101, World Civ. to 1500\Photos and Illustrations\Varnas in India class syste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98" y="2311401"/>
            <a:ext cx="4076701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774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761</Words>
  <Application>Microsoft Office PowerPoint</Application>
  <PresentationFormat>On-screen Show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Decline of Empires</vt:lpstr>
      <vt:lpstr>Eastern Zhou Dynasty</vt:lpstr>
      <vt:lpstr>Four Great Systems  of  Thought and Religion</vt:lpstr>
      <vt:lpstr>Confucius</vt:lpstr>
      <vt:lpstr>Teachings of Confucius</vt:lpstr>
      <vt:lpstr>Teachings of Confucius</vt:lpstr>
      <vt:lpstr>Confucianism Today</vt:lpstr>
      <vt:lpstr>Laozi</vt:lpstr>
      <vt:lpstr>Daoism (Taoism)</vt:lpstr>
      <vt:lpstr>Teachings of Laozi</vt:lpstr>
      <vt:lpstr>Daoism Today</vt:lpstr>
      <vt:lpstr>Eastern Zhou Dynasty</vt:lpstr>
      <vt:lpstr>The Warring Years (481 – 221 B.C.E.)</vt:lpstr>
      <vt:lpstr>Zhou Agricultural Revolution</vt:lpstr>
      <vt:lpstr>Decline of the Zhou</vt:lpstr>
      <vt:lpstr>The Upanishads</vt:lpstr>
      <vt:lpstr>The Upanishads</vt:lpstr>
      <vt:lpstr>Old Classes, or Varnas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Decline of Empires</dc:title>
  <dc:creator>Gary Ferguson</dc:creator>
  <cp:lastModifiedBy>Gary Ferguson</cp:lastModifiedBy>
  <cp:revision>1</cp:revision>
  <dcterms:created xsi:type="dcterms:W3CDTF">2017-03-01T21:35:50Z</dcterms:created>
  <dcterms:modified xsi:type="dcterms:W3CDTF">2017-03-01T21:40:59Z</dcterms:modified>
</cp:coreProperties>
</file>